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authors.xml" ContentType="application/vnd.ms-powerpoint.authors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DC7C45-AA25-B50A-81F6-79D4B217EA8A}" name="Amina Yonis" initials="AY" userId="S::amina@aminayonis.com::7195c474-b61e-4029-9095-5349eaeb4612" providerId="AD"/>
  <p188:author id="{5533CE71-479F-2ACE-0F5E-5C42B9C8A748}" name="The Page Doctor" initials="TPD" userId="The Page Docto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E1"/>
    <a:srgbClr val="006300"/>
    <a:srgbClr val="900706"/>
    <a:srgbClr val="DDF9FE"/>
    <a:srgbClr val="D4EBEE"/>
    <a:srgbClr val="EFF3FA"/>
    <a:srgbClr val="BFA2A8"/>
    <a:srgbClr val="3C697F"/>
    <a:srgbClr val="AD0636"/>
    <a:srgbClr val="3C0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5680"/>
  </p:normalViewPr>
  <p:slideViewPr>
    <p:cSldViewPr snapToGrid="0" snapToObjects="1">
      <p:cViewPr>
        <p:scale>
          <a:sx n="50" d="100"/>
          <a:sy n="50" d="100"/>
        </p:scale>
        <p:origin x="-240" y="-2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\hannah\Dropbox\FY3%20&amp;%204\Anaesthetics:ITU\Audit%20:%20Posters%20:%20Presentation\OOHCA\CTC%20OHCA%20spreadshe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Graphs!$W$4</c:f>
              <c:strCache>
                <c:ptCount val="1"/>
                <c:pt idx="0">
                  <c:v>Good Outcome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Graphs!$V$5:$V$8</c:f>
              <c:strCache>
                <c:ptCount val="4"/>
                <c:pt idx="0">
                  <c:v>Highly malignant EEG</c:v>
                </c:pt>
                <c:pt idx="1">
                  <c:v>Bilateral absent N20 SSEP wave</c:v>
                </c:pt>
                <c:pt idx="2">
                  <c:v>Neuron Specific Enolase &gt;60</c:v>
                </c:pt>
                <c:pt idx="3">
                  <c:v>Hypoxic Brain Injury on imaging</c:v>
                </c:pt>
              </c:strCache>
            </c:strRef>
          </c:cat>
          <c:val>
            <c:numRef>
              <c:f>Graphs!$W$5:$W$8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0.09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A-9B4F-8F5E-8BB5A8EDB07C}"/>
            </c:ext>
          </c:extLst>
        </c:ser>
        <c:ser>
          <c:idx val="1"/>
          <c:order val="1"/>
          <c:tx>
            <c:strRef>
              <c:f>Graphs!$X$4</c:f>
              <c:strCache>
                <c:ptCount val="1"/>
                <c:pt idx="0">
                  <c:v>Poor Outcome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441522963328228E-17"/>
                  <c:y val="6.4607736923243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2A-9B4F-8F5E-8BB5A8EDB07C}"/>
                </c:ext>
              </c:extLst>
            </c:dLbl>
            <c:dLbl>
              <c:idx val="1"/>
              <c:layout>
                <c:manualLayout>
                  <c:x val="1.2240972114390823E-3"/>
                  <c:y val="5.9637946049440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2A-9B4F-8F5E-8BB5A8EDB07C}"/>
                </c:ext>
              </c:extLst>
            </c:dLbl>
            <c:dLbl>
              <c:idx val="2"/>
              <c:layout>
                <c:manualLayout>
                  <c:x val="0"/>
                  <c:y val="5.963791100607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2A-9B4F-8F5E-8BB5A8EDB07C}"/>
                </c:ext>
              </c:extLst>
            </c:dLbl>
            <c:dLbl>
              <c:idx val="3"/>
              <c:layout>
                <c:manualLayout>
                  <c:x val="0"/>
                  <c:y val="7.4547388757588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2A-9B4F-8F5E-8BB5A8EDB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Graphs!$V$5:$V$8</c:f>
              <c:strCache>
                <c:ptCount val="4"/>
                <c:pt idx="0">
                  <c:v>Highly malignant EEG</c:v>
                </c:pt>
                <c:pt idx="1">
                  <c:v>Bilateral absent N20 SSEP wave</c:v>
                </c:pt>
                <c:pt idx="2">
                  <c:v>Neuron Specific Enolase &gt;60</c:v>
                </c:pt>
                <c:pt idx="3">
                  <c:v>Hypoxic Brain Injury on imaging</c:v>
                </c:pt>
              </c:strCache>
            </c:strRef>
          </c:cat>
          <c:val>
            <c:numRef>
              <c:f>Graphs!$X$5:$X$8</c:f>
              <c:numCache>
                <c:formatCode>0%</c:formatCode>
                <c:ptCount val="4"/>
                <c:pt idx="0">
                  <c:v>0.3</c:v>
                </c:pt>
                <c:pt idx="1">
                  <c:v>0.41</c:v>
                </c:pt>
                <c:pt idx="2">
                  <c:v>0.79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2A-9B4F-8F5E-8BB5A8EDB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52085888"/>
        <c:axId val="-852083168"/>
      </c:barChart>
      <c:catAx>
        <c:axId val="-852085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b="1" dirty="0"/>
                  <a:t>NEUROPROGNOSTICATION MARKERS</a:t>
                </a:r>
              </a:p>
            </c:rich>
          </c:tx>
          <c:layout>
            <c:manualLayout>
              <c:xMode val="edge"/>
              <c:yMode val="edge"/>
              <c:x val="0.34688578229517664"/>
              <c:y val="0.863562813096189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 b="1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2083168"/>
        <c:crosses val="autoZero"/>
        <c:auto val="1"/>
        <c:lblAlgn val="ctr"/>
        <c:lblOffset val="100"/>
        <c:noMultiLvlLbl val="0"/>
      </c:catAx>
      <c:valAx>
        <c:axId val="-85208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b="1" dirty="0"/>
                  <a:t>Percentage of patients (%)</a:t>
                </a:r>
              </a:p>
            </c:rich>
          </c:tx>
          <c:layout>
            <c:manualLayout>
              <c:xMode val="edge"/>
              <c:yMode val="edge"/>
              <c:x val="6.0343765854749864E-3"/>
              <c:y val="0.21109242107810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208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11177677168712"/>
          <c:y val="0.93707305396628493"/>
          <c:w val="0.56069570360192045"/>
          <c:h val="5.6939725990409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24C2-5A4E-0141-A65F-605052CB7457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C29F8-EAF9-5F44-84B3-CBD2D19FD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9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1pPr>
    <a:lvl2pPr marL="456790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2pPr>
    <a:lvl3pPr marL="913575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3pPr>
    <a:lvl4pPr marL="1370365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4pPr>
    <a:lvl5pPr marL="1827154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5pPr>
    <a:lvl6pPr marL="2283939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6pPr>
    <a:lvl7pPr marL="2740724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7pPr>
    <a:lvl8pPr marL="3197514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8pPr>
    <a:lvl9pPr marL="3654304" algn="l" defTabSz="913575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C29F8-EAF9-5F44-84B3-CBD2D19FDA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07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7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0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7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B43F-C3AF-774B-B76D-9BE115DDAA44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7F76-82F2-684A-B1F1-1BCC3655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0DFD9B9D-44AC-FE45-965D-809A74E2A595}"/>
              </a:ext>
            </a:extLst>
          </p:cNvPr>
          <p:cNvSpPr/>
          <p:nvPr/>
        </p:nvSpPr>
        <p:spPr>
          <a:xfrm>
            <a:off x="603080" y="25031759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221" name="Rectangle 9">
            <a:extLst>
              <a:ext uri="{FF2B5EF4-FFF2-40B4-BE49-F238E27FC236}">
                <a16:creationId xmlns:a16="http://schemas.microsoft.com/office/drawing/2014/main" id="{2932709B-DB46-18F4-6961-84223459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1" cy="387864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39700">
            <a:noFill/>
            <a:miter lim="800000"/>
            <a:headEnd/>
            <a:tailEnd/>
          </a:ln>
        </p:spPr>
        <p:txBody>
          <a:bodyPr wrap="none" lIns="77302" tIns="38655" rIns="77302" bIns="38655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 sz="6944" dirty="0">
              <a:latin typeface="Times" pitchFamily="1" charset="0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3B8D1BD6-BD3F-BDC3-C83A-2800D4072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131" y="319786"/>
            <a:ext cx="4264531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200" b="1" dirty="0">
                <a:solidFill>
                  <a:schemeClr val="bg1"/>
                </a:solidFill>
                <a:latin typeface="+mn-lt"/>
              </a:rPr>
              <a:t>IMPROVING PATIENT FLOW IN OUR CARDIOTHORACIC INTENSIVE CARE UNIT</a:t>
            </a: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AA9D18FD-9A09-A553-0C82-B367180E6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7165" y="1810486"/>
            <a:ext cx="24154782" cy="90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263" b="1" dirty="0">
                <a:solidFill>
                  <a:srgbClr val="FFFFFF"/>
                </a:solidFill>
                <a:latin typeface="+mn-lt"/>
              </a:rPr>
              <a:t>DR HANNAH YONIS</a:t>
            </a:r>
            <a:r>
              <a:rPr lang="en-GB" altLang="en-US" sz="5263" b="1" baseline="30000" dirty="0">
                <a:solidFill>
                  <a:srgbClr val="FFFFFF"/>
                </a:solidFill>
                <a:latin typeface="+mn-lt"/>
              </a:rPr>
              <a:t>1</a:t>
            </a:r>
            <a:r>
              <a:rPr lang="en-GB" altLang="en-US" sz="5263" b="1" dirty="0">
                <a:solidFill>
                  <a:srgbClr val="FFFFFF"/>
                </a:solidFill>
                <a:latin typeface="+mn-lt"/>
              </a:rPr>
              <a:t>, DR MARIA RITA MACCARONI</a:t>
            </a:r>
            <a:r>
              <a:rPr lang="en-GB" altLang="en-US" sz="5263" b="1" baseline="30000" dirty="0">
                <a:solidFill>
                  <a:srgbClr val="FFFFFF"/>
                </a:solidFill>
                <a:latin typeface="+mn-lt"/>
              </a:rPr>
              <a:t>1</a:t>
            </a:r>
            <a:r>
              <a:rPr lang="en-GB" altLang="en-US" sz="5263" b="1" dirty="0">
                <a:solidFill>
                  <a:srgbClr val="FFFFFF"/>
                </a:solidFill>
                <a:latin typeface="+mn-lt"/>
              </a:rPr>
              <a:t> </a:t>
            </a:r>
          </a:p>
        </p:txBody>
      </p:sp>
      <p:sp>
        <p:nvSpPr>
          <p:cNvPr id="108" name="TextBox 10">
            <a:extLst>
              <a:ext uri="{FF2B5EF4-FFF2-40B4-BE49-F238E27FC236}">
                <a16:creationId xmlns:a16="http://schemas.microsoft.com/office/drawing/2014/main" id="{FCFC8AD4-141A-CFC1-4BF1-B41A256B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5294" y="2922324"/>
            <a:ext cx="24240753" cy="68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828" b="1" dirty="0">
                <a:solidFill>
                  <a:schemeClr val="bg1"/>
                </a:solidFill>
                <a:latin typeface="+mn-lt"/>
              </a:rPr>
              <a:t>1 Essex Cardiothoracic Centre, </a:t>
            </a:r>
            <a:r>
              <a:rPr lang="en-US" altLang="en-US" sz="3828" b="1" dirty="0" err="1">
                <a:solidFill>
                  <a:schemeClr val="bg1"/>
                </a:solidFill>
                <a:latin typeface="+mn-lt"/>
              </a:rPr>
              <a:t>Basildon</a:t>
            </a:r>
            <a:r>
              <a:rPr lang="en-US" altLang="en-US" sz="3828" b="1" dirty="0">
                <a:solidFill>
                  <a:schemeClr val="bg1"/>
                </a:solidFill>
                <a:latin typeface="+mn-lt"/>
              </a:rPr>
              <a:t> University Hospital, Essex, UK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532AD6BE-BDD6-844D-3347-4AF09BDA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02" y="5250922"/>
            <a:ext cx="16133285" cy="553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just"/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Majority of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admission to our cardiothoracic ITU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either:</a:t>
            </a:r>
          </a:p>
          <a:p>
            <a:pPr marL="888734" indent="-888734" algn="just">
              <a:buAutoNum type="arabicPeriod"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Surgical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Post-cardiac surgery patients, or</a:t>
            </a:r>
          </a:p>
          <a:p>
            <a:pPr marL="888734" indent="-888734" algn="just">
              <a:buAutoNum type="arabicPeriod"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Cardiology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</a:t>
            </a:r>
            <a:r>
              <a:rPr lang="en-IN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omatose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Out-of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Hospital Cardiac Arrest (OHCA) patients with return of spontaneous circulation</a:t>
            </a:r>
          </a:p>
          <a:p>
            <a:pPr lvl="1" indent="0" algn="just"/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surgical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patients, we created a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multimodal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perioperative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recovery after cardiac surgery (ERAS)</a:t>
            </a:r>
            <a:r>
              <a:rPr lang="en-GB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[1,2]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aims to:</a:t>
            </a:r>
          </a:p>
          <a:p>
            <a:pPr marL="1572375" lvl="1" indent="-683641" algn="just">
              <a:buFont typeface="Arial" panose="020B0604020202020204" pitchFamily="34" charset="0"/>
              <a:buChar char="•"/>
            </a:pP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Accelerate </a:t>
            </a:r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improve </a:t>
            </a:r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outcome</a:t>
            </a:r>
          </a:p>
          <a:p>
            <a:pPr marL="1572375" lvl="1" indent="-683641" algn="just">
              <a:buFont typeface="Arial" panose="020B0604020202020204" pitchFamily="34" charset="0"/>
              <a:buChar char="•"/>
            </a:pPr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length of stay (</a:t>
            </a:r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 ITU and hospital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109B4B6-E1DE-EC83-E944-7056B1CD2A2B}"/>
              </a:ext>
            </a:extLst>
          </p:cNvPr>
          <p:cNvSpPr/>
          <p:nvPr/>
        </p:nvSpPr>
        <p:spPr>
          <a:xfrm>
            <a:off x="659402" y="268852"/>
            <a:ext cx="3899039" cy="3366821"/>
          </a:xfrm>
          <a:prstGeom prst="roundRect">
            <a:avLst/>
          </a:prstGeom>
          <a:solidFill>
            <a:srgbClr val="EFF3FA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22">
              <a:solidFill>
                <a:srgbClr val="EFF3FA"/>
              </a:solidFill>
            </a:endParaRPr>
          </a:p>
        </p:txBody>
      </p:sp>
      <p:pic>
        <p:nvPicPr>
          <p:cNvPr id="1026" name="Picture 2" descr="Welcome to My RCoA | RCoA Members Portal">
            <a:extLst>
              <a:ext uri="{FF2B5EF4-FFF2-40B4-BE49-F238E27FC236}">
                <a16:creationId xmlns:a16="http://schemas.microsoft.com/office/drawing/2014/main" id="{EDBE6104-82B5-EA4C-9E8F-4237A99EE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22" b="98693" l="0" r="99394">
                        <a14:foregroundMark x1="6364" y1="4575" x2="6364" y2="4575"/>
                        <a14:foregroundMark x1="1515" y1="13725" x2="1515" y2="13725"/>
                        <a14:foregroundMark x1="40909" y1="5882" x2="40909" y2="5882"/>
                        <a14:foregroundMark x1="56667" y1="9150" x2="56667" y2="9150"/>
                        <a14:foregroundMark x1="81515" y1="17647" x2="81515" y2="17647"/>
                        <a14:foregroundMark x1="93636" y1="58170" x2="93636" y2="58170"/>
                        <a14:foregroundMark x1="82727" y1="66013" x2="82727" y2="66013"/>
                        <a14:foregroundMark x1="96061" y1="69935" x2="96061" y2="69935"/>
                        <a14:foregroundMark x1="0" y1="88235" x2="0" y2="88235"/>
                        <a14:foregroundMark x1="5455" y1="88235" x2="5455" y2="88235"/>
                        <a14:foregroundMark x1="8788" y1="91503" x2="8788" y2="91503"/>
                        <a14:foregroundMark x1="8182" y1="88889" x2="9394" y2="97386"/>
                        <a14:foregroundMark x1="11515" y1="88235" x2="8788" y2="98693"/>
                        <a14:foregroundMark x1="12121" y1="88889" x2="15152" y2="93464"/>
                        <a14:foregroundMark x1="16061" y1="84314" x2="16667" y2="94118"/>
                        <a14:foregroundMark x1="23484" y1="90196" x2="23636" y2="94118"/>
                        <a14:foregroundMark x1="23333" y1="86275" x2="23345" y2="86591"/>
                        <a14:foregroundMark x1="23636" y1="84314" x2="25152" y2="90850"/>
                        <a14:foregroundMark x1="28788" y1="84967" x2="29091" y2="94771"/>
                        <a14:foregroundMark x1="30606" y1="84967" x2="30606" y2="94771"/>
                        <a14:foregroundMark x1="32424" y1="91503" x2="35152" y2="94771"/>
                        <a14:foregroundMark x1="38788" y1="90850" x2="37879" y2="98039"/>
                        <a14:foregroundMark x1="40000" y1="93464" x2="43333" y2="95425"/>
                        <a14:foregroundMark x1="49697" y1="90196" x2="48485" y2="90196"/>
                        <a14:foregroundMark x1="53333" y1="84967" x2="52727" y2="90196"/>
                        <a14:foregroundMark x1="54545" y1="95425" x2="56667" y2="86275"/>
                        <a14:foregroundMark x1="60303" y1="88889" x2="63333" y2="94771"/>
                        <a14:foregroundMark x1="65152" y1="88889" x2="65758" y2="89542"/>
                        <a14:foregroundMark x1="68182" y1="91503" x2="71212" y2="96078"/>
                        <a14:foregroundMark x1="74545" y1="90196" x2="75152" y2="94118"/>
                        <a14:foregroundMark x1="74242" y1="89542" x2="72727" y2="94771"/>
                        <a14:foregroundMark x1="72727" y1="91503" x2="74848" y2="88889"/>
                        <a14:foregroundMark x1="76364" y1="86275" x2="78182" y2="94771"/>
                        <a14:foregroundMark x1="75152" y1="88889" x2="77879" y2="96078"/>
                        <a14:foregroundMark x1="73636" y1="90196" x2="72727" y2="88235"/>
                        <a14:foregroundMark x1="73636" y1="88235" x2="74848" y2="88889"/>
                        <a14:foregroundMark x1="79091" y1="83007" x2="82121" y2="93464"/>
                        <a14:foregroundMark x1="83030" y1="92157" x2="85758" y2="93464"/>
                        <a14:foregroundMark x1="86061" y1="91503" x2="85455" y2="94771"/>
                        <a14:foregroundMark x1="86970" y1="84967" x2="89394" y2="84967"/>
                        <a14:foregroundMark x1="86970" y1="85621" x2="88788" y2="94771"/>
                        <a14:foregroundMark x1="86970" y1="88235" x2="88485" y2="95425"/>
                        <a14:foregroundMark x1="89697" y1="84967" x2="90606" y2="93464"/>
                        <a14:foregroundMark x1="93939" y1="90196" x2="93333" y2="95425"/>
                        <a14:foregroundMark x1="95152" y1="84967" x2="99394" y2="93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0" y="1273613"/>
            <a:ext cx="3298462" cy="15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8EA305EE-D7F0-A443-9549-D98A715C7287}"/>
              </a:ext>
            </a:extLst>
          </p:cNvPr>
          <p:cNvSpPr/>
          <p:nvPr/>
        </p:nvSpPr>
        <p:spPr>
          <a:xfrm>
            <a:off x="46458952" y="225259"/>
            <a:ext cx="3899039" cy="3366821"/>
          </a:xfrm>
          <a:prstGeom prst="roundRect">
            <a:avLst/>
          </a:prstGeom>
          <a:solidFill>
            <a:srgbClr val="EFF3FA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22">
              <a:solidFill>
                <a:srgbClr val="EFF3FA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FB178F20-7BD2-784F-93E5-C05E39CE67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2660" y="102253"/>
            <a:ext cx="6031992" cy="362839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03DF810-E2F1-B048-BC0E-2C78975D8BA5}"/>
              </a:ext>
            </a:extLst>
          </p:cNvPr>
          <p:cNvSpPr txBox="1"/>
          <p:nvPr/>
        </p:nvSpPr>
        <p:spPr>
          <a:xfrm>
            <a:off x="2179863" y="15123025"/>
            <a:ext cx="12308390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Figure 1: </a:t>
            </a:r>
            <a:r>
              <a:rPr lang="en-GB" sz="3200" i="1" dirty="0"/>
              <a:t>Outlines the perioperative ERAS pathway implemented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71967DED-AEEE-444F-8F88-874C43F443A5}"/>
              </a:ext>
            </a:extLst>
          </p:cNvPr>
          <p:cNvSpPr/>
          <p:nvPr/>
        </p:nvSpPr>
        <p:spPr>
          <a:xfrm>
            <a:off x="17512798" y="12589662"/>
            <a:ext cx="16263438" cy="6289531"/>
          </a:xfrm>
          <a:prstGeom prst="roundRect">
            <a:avLst/>
          </a:prstGeom>
          <a:solidFill>
            <a:srgbClr val="EFF3FA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22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DC30439-9202-4945-92B9-84BBFAD8DADE}"/>
              </a:ext>
            </a:extLst>
          </p:cNvPr>
          <p:cNvSpPr txBox="1"/>
          <p:nvPr/>
        </p:nvSpPr>
        <p:spPr>
          <a:xfrm>
            <a:off x="18030456" y="12702052"/>
            <a:ext cx="15202115" cy="6124754"/>
          </a:xfrm>
          <a:prstGeom prst="rect">
            <a:avLst/>
          </a:prstGeom>
          <a:noFill/>
          <a:ln w="38100">
            <a:noFill/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CARDIOLOGY OHCA GROUP:</a:t>
            </a:r>
            <a:endParaRPr lang="en-GB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comatose OHCA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admitted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 (2 groups)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9740" lvl="1" indent="-742950">
              <a:buAutoNum type="arabicPeriod"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outcome: all patients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discharged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ITU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99740" lvl="1" indent="-742950">
              <a:buAutoNum type="arabicPeriod"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outcome: all patients who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died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 measured:</a:t>
            </a:r>
            <a:endParaRPr lang="en-GB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290" lvl="1" indent="-571500"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Neuroprognostication score</a:t>
            </a:r>
          </a:p>
          <a:p>
            <a:pPr marL="1028290" lvl="1" indent="-571500"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taken for complete neuroprognostication and MDT decision for WLST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patients best interest</a:t>
            </a:r>
          </a:p>
          <a:p>
            <a:pPr marL="1028290" lvl="1" indent="-571500"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 ITU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AF623D0E-9664-8C42-8F60-6994F5D940E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2"/>
          <a:stretch/>
        </p:blipFill>
        <p:spPr bwMode="auto">
          <a:xfrm>
            <a:off x="18522886" y="20077080"/>
            <a:ext cx="14345512" cy="59589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82388D22-D570-AB44-9DDF-4444941FEF92}"/>
              </a:ext>
            </a:extLst>
          </p:cNvPr>
          <p:cNvSpPr txBox="1"/>
          <p:nvPr/>
        </p:nvSpPr>
        <p:spPr>
          <a:xfrm>
            <a:off x="17562869" y="26255157"/>
            <a:ext cx="1653322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IMPLEMENTING ERAS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35%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extubated in &lt;6hrs </a:t>
            </a:r>
          </a:p>
          <a:p>
            <a:pPr marL="0" marR="0" lvl="0" indent="0" algn="ctr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63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63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IMPLEMENTING ERAS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63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I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63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NCREASED TO 64%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extubated &lt;6hrs!!</a:t>
            </a:r>
          </a:p>
          <a:p>
            <a:pPr marL="0" marR="0" lvl="0" indent="0" algn="ctr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there was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 IN LOS in ITU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DAYS 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DAYS!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746A1C61-F27F-B144-80B2-14B162945D7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1"/>
          <a:stretch/>
        </p:blipFill>
        <p:spPr bwMode="auto">
          <a:xfrm>
            <a:off x="35311970" y="5023143"/>
            <a:ext cx="14055663" cy="6187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B787ADA9-C201-B64C-B1F3-10CA7FA06F8C}"/>
              </a:ext>
            </a:extLst>
          </p:cNvPr>
          <p:cNvSpPr txBox="1"/>
          <p:nvPr/>
        </p:nvSpPr>
        <p:spPr>
          <a:xfrm>
            <a:off x="34580236" y="23200534"/>
            <a:ext cx="1625348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neuroprognostication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lead to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culture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 decision making 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decrease in ITU stay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surgical &amp; cardiology patients</a:t>
            </a:r>
          </a:p>
          <a:p>
            <a:pPr marL="0" marR="0" lvl="0" indent="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of these pathways has required: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ITU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clear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involving a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MDT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E7F6C5E0-D9D1-F14F-9E70-CF64864325BE}"/>
              </a:ext>
            </a:extLst>
          </p:cNvPr>
          <p:cNvSpPr/>
          <p:nvPr/>
        </p:nvSpPr>
        <p:spPr>
          <a:xfrm>
            <a:off x="17534135" y="7351447"/>
            <a:ext cx="16242101" cy="497769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22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3B100F-932F-324C-B238-81CEBFDA42E8}"/>
              </a:ext>
            </a:extLst>
          </p:cNvPr>
          <p:cNvSpPr txBox="1"/>
          <p:nvPr/>
        </p:nvSpPr>
        <p:spPr>
          <a:xfrm>
            <a:off x="17971022" y="7435499"/>
            <a:ext cx="152615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800" b="1" u="sng" dirty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SURGICAL ERAS GROUP:</a:t>
            </a:r>
          </a:p>
          <a:p>
            <a:pPr lvl="0" algn="ctr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all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elective &amp; urgent cardiac surgeries (2 groups)</a:t>
            </a:r>
            <a:endParaRPr lang="en-GB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9740" lvl="1" indent="-742950">
              <a:buAutoNum type="arabicPeriod"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all patients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fulfilling ERAS criteria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extubated &lt;6hr</a:t>
            </a:r>
          </a:p>
          <a:p>
            <a:pPr marL="1199740" lvl="1" indent="-742950">
              <a:buAutoNum type="arabicPeriod"/>
            </a:pP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Non-ERAS </a:t>
            </a:r>
          </a:p>
          <a:p>
            <a:pPr lvl="0"/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 measured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028290" lvl="1" indent="-571500"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pts extubated within 6hrs from arrival to ITU</a:t>
            </a:r>
          </a:p>
          <a:p>
            <a:pPr marL="1028290" lvl="1" indent="-571500"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 ITU &amp; hospital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EE736F5-C586-5B4E-82E7-F773E28FDA2C}"/>
              </a:ext>
            </a:extLst>
          </p:cNvPr>
          <p:cNvSpPr txBox="1"/>
          <p:nvPr/>
        </p:nvSpPr>
        <p:spPr>
          <a:xfrm>
            <a:off x="34221510" y="20581479"/>
            <a:ext cx="1638180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MDT decision for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WLST occurred at average 6.6 days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reduction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avg. ITU stay from 21 to 6.6d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4EA6A77D-16E4-6F4D-9760-AFFF4F971A15}"/>
              </a:ext>
            </a:extLst>
          </p:cNvPr>
          <p:cNvSpPr/>
          <p:nvPr/>
        </p:nvSpPr>
        <p:spPr>
          <a:xfrm>
            <a:off x="674394" y="19157209"/>
            <a:ext cx="16061668" cy="4978857"/>
          </a:xfrm>
          <a:prstGeom prst="roundRect">
            <a:avLst/>
          </a:prstGeom>
          <a:solidFill>
            <a:srgbClr val="FFECE1">
              <a:alpha val="4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22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F45E7E6-AEC9-0144-A4C3-C66B2BB3147B}"/>
              </a:ext>
            </a:extLst>
          </p:cNvPr>
          <p:cNvSpPr txBox="1"/>
          <p:nvPr/>
        </p:nvSpPr>
        <p:spPr>
          <a:xfrm>
            <a:off x="472623" y="19193729"/>
            <a:ext cx="16413462" cy="14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POOR PROGNOSIS</a:t>
            </a:r>
          </a:p>
          <a:p>
            <a:pPr lvl="0" algn="ctr"/>
            <a:endParaRPr lang="en-GB" sz="2392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914" dirty="0"/>
          </a:p>
        </p:txBody>
      </p:sp>
      <p:graphicFrame>
        <p:nvGraphicFramePr>
          <p:cNvPr id="37" name="Table 37">
            <a:extLst>
              <a:ext uri="{FF2B5EF4-FFF2-40B4-BE49-F238E27FC236}">
                <a16:creationId xmlns:a16="http://schemas.microsoft.com/office/drawing/2014/main" id="{BDBEC23A-EA42-A24C-AFBC-752D40F66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58040"/>
              </p:ext>
            </p:extLst>
          </p:nvPr>
        </p:nvGraphicFramePr>
        <p:xfrm>
          <a:off x="963355" y="20061714"/>
          <a:ext cx="15536320" cy="3903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65021">
                  <a:extLst>
                    <a:ext uri="{9D8B030D-6E8A-4147-A177-3AD203B41FA5}">
                      <a16:colId xmlns:a16="http://schemas.microsoft.com/office/drawing/2014/main" val="1496479893"/>
                    </a:ext>
                  </a:extLst>
                </a:gridCol>
                <a:gridCol w="7771299">
                  <a:extLst>
                    <a:ext uri="{9D8B030D-6E8A-4147-A177-3AD203B41FA5}">
                      <a16:colId xmlns:a16="http://schemas.microsoft.com/office/drawing/2014/main" val="3972767759"/>
                    </a:ext>
                  </a:extLst>
                </a:gridCol>
              </a:tblGrid>
              <a:tr h="840902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CLINICAL</a:t>
                      </a:r>
                    </a:p>
                  </a:txBody>
                  <a:tcPr marL="109382" marR="109382" marT="54691" marB="5469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INVESTIGATION</a:t>
                      </a:r>
                    </a:p>
                  </a:txBody>
                  <a:tcPr marL="109382" marR="109382" marT="54691" marB="54691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222880"/>
                  </a:ext>
                </a:extLst>
              </a:tr>
              <a:tr h="765675"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Low GCS; M≤3 at ≥72hrs</a:t>
                      </a:r>
                    </a:p>
                  </a:txBody>
                  <a:tcPr marL="109382" marR="109382" marT="54691" marB="5469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Bilaterally </a:t>
                      </a:r>
                      <a:r>
                        <a:rPr lang="en-GB" sz="4000" b="1" dirty="0"/>
                        <a:t>absent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N20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SSEP</a:t>
                      </a:r>
                      <a:r>
                        <a:rPr lang="en-GB" sz="4000" dirty="0"/>
                        <a:t> wave</a:t>
                      </a:r>
                      <a:endParaRPr lang="en-GB" sz="4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382" marR="109382" marT="54691" marB="54691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628910"/>
                  </a:ext>
                </a:extLst>
              </a:tr>
              <a:tr h="765675"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/>
                        <a:t>No pupillary/ corneal reflex</a:t>
                      </a:r>
                      <a:endParaRPr lang="en-GB" sz="4000" b="1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382" marR="109382" marT="54691" marB="5469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/>
                        <a:t>Highly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malignant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EEG</a:t>
                      </a:r>
                      <a:endParaRPr lang="en-GB" sz="4000" b="1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382" marR="109382" marT="54691" marB="54691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427501"/>
                  </a:ext>
                </a:extLst>
              </a:tr>
              <a:tr h="765675"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/>
                        <a:t>Status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myoclonus</a:t>
                      </a:r>
                      <a:endParaRPr lang="en-GB" sz="4000" b="1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382" marR="109382" marT="54691" marB="5469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/>
                        <a:t>NSE &gt;60 </a:t>
                      </a:r>
                      <a:r>
                        <a:rPr lang="el-GR" sz="4000" dirty="0"/>
                        <a:t>μ</a:t>
                      </a:r>
                      <a:r>
                        <a:rPr lang="en-GB" sz="4000" dirty="0"/>
                        <a:t>g/L </a:t>
                      </a:r>
                      <a:endParaRPr lang="en-GB" sz="4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382" marR="109382" marT="54691" marB="54691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598585"/>
                  </a:ext>
                </a:extLst>
              </a:tr>
              <a:tr h="765675">
                <a:tc>
                  <a:txBody>
                    <a:bodyPr/>
                    <a:lstStyle/>
                    <a:p>
                      <a:pPr algn="ctr"/>
                      <a:endParaRPr lang="en-GB" sz="4000" dirty="0"/>
                    </a:p>
                  </a:txBody>
                  <a:tcPr marL="109382" marR="109382" marT="54691" marB="5469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8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/>
                        <a:t>Hypoxic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brain</a:t>
                      </a:r>
                      <a:r>
                        <a:rPr lang="en-GB" sz="4000" dirty="0"/>
                        <a:t> </a:t>
                      </a:r>
                      <a:r>
                        <a:rPr lang="en-GB" sz="4000" b="1" dirty="0"/>
                        <a:t>injury</a:t>
                      </a:r>
                      <a:r>
                        <a:rPr lang="en-GB" sz="4000" dirty="0"/>
                        <a:t> on imaging</a:t>
                      </a:r>
                    </a:p>
                  </a:txBody>
                  <a:tcPr marL="109382" marR="109382" marT="54691" marB="54691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954705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C9F510CE-9F31-F748-AEAE-E30D6C838C04}"/>
              </a:ext>
            </a:extLst>
          </p:cNvPr>
          <p:cNvSpPr txBox="1"/>
          <p:nvPr/>
        </p:nvSpPr>
        <p:spPr>
          <a:xfrm>
            <a:off x="44811050" y="31119171"/>
            <a:ext cx="184731" cy="42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154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339AF4-4197-E349-A286-CB2F47FAB94E}"/>
              </a:ext>
            </a:extLst>
          </p:cNvPr>
          <p:cNvSpPr txBox="1"/>
          <p:nvPr/>
        </p:nvSpPr>
        <p:spPr>
          <a:xfrm>
            <a:off x="648593" y="15885861"/>
            <a:ext cx="1613327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546422">
              <a:defRPr/>
            </a:pP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40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comatosed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OHCA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cardiology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patients, we used a 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multimodal neuroprognostication algorithm </a:t>
            </a:r>
            <a:r>
              <a:rPr lang="en-GB" sz="40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[3,4]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by 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40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</a:t>
            </a:r>
            <a:r>
              <a:rPr lang="en-GB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-disciplinary meetings </a:t>
            </a: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aims to:</a:t>
            </a:r>
          </a:p>
          <a:p>
            <a:pPr marL="1572375" lvl="1" indent="-683641" algn="just" defTabSz="546422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in timely decision making for withdrawal of life-sustaining therapy (WLST) in patients with predicted poor neurological outcome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B7CDF1D-5937-0F44-8580-C324FB2D0D65}"/>
              </a:ext>
            </a:extLst>
          </p:cNvPr>
          <p:cNvSpPr txBox="1"/>
          <p:nvPr/>
        </p:nvSpPr>
        <p:spPr>
          <a:xfrm>
            <a:off x="24796989" y="25577408"/>
            <a:ext cx="7899987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Figure 3: </a:t>
            </a:r>
            <a:r>
              <a:rPr lang="en-GB" sz="3200" i="1" dirty="0"/>
              <a:t>Data collection for ERAS group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D1B8BB4-2817-F144-80D3-556AB6F3A044}"/>
              </a:ext>
            </a:extLst>
          </p:cNvPr>
          <p:cNvSpPr txBox="1"/>
          <p:nvPr/>
        </p:nvSpPr>
        <p:spPr>
          <a:xfrm>
            <a:off x="42339801" y="10125678"/>
            <a:ext cx="7322648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Figure 4: </a:t>
            </a:r>
            <a:r>
              <a:rPr lang="en-GB" sz="3200" i="1" dirty="0"/>
              <a:t>Data collection for OHCA group</a:t>
            </a:r>
          </a:p>
        </p:txBody>
      </p:sp>
      <p:graphicFrame>
        <p:nvGraphicFramePr>
          <p:cNvPr id="54" name="Content Placeholder 12">
            <a:extLst>
              <a:ext uri="{FF2B5EF4-FFF2-40B4-BE49-F238E27FC236}">
                <a16:creationId xmlns:a16="http://schemas.microsoft.com/office/drawing/2014/main" id="{58BB8886-43F3-9148-8411-F4EFAEE3BE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36277"/>
              </p:ext>
            </p:extLst>
          </p:nvPr>
        </p:nvGraphicFramePr>
        <p:xfrm>
          <a:off x="34900704" y="12484569"/>
          <a:ext cx="15841073" cy="685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5BB9609F-4CC1-8A47-9CA7-40AF98237041}"/>
              </a:ext>
            </a:extLst>
          </p:cNvPr>
          <p:cNvSpPr txBox="1"/>
          <p:nvPr/>
        </p:nvSpPr>
        <p:spPr>
          <a:xfrm>
            <a:off x="35396923" y="19331146"/>
            <a:ext cx="15206388" cy="107721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Figure 5: </a:t>
            </a:r>
            <a:r>
              <a:rPr lang="en-GB" sz="3200" i="1" dirty="0"/>
              <a:t>Graph comparing percentage of patients in the </a:t>
            </a:r>
            <a:r>
              <a:rPr lang="en-GB" sz="3200" b="1" i="1" dirty="0"/>
              <a:t>Good Vs Poor outcome </a:t>
            </a:r>
            <a:r>
              <a:rPr lang="en-GB" sz="3200" i="1" dirty="0"/>
              <a:t>group </a:t>
            </a:r>
            <a:r>
              <a:rPr lang="en-GB" sz="3200" b="1" i="1" baseline="30000" dirty="0"/>
              <a:t>[4]</a:t>
            </a:r>
            <a:r>
              <a:rPr lang="en-GB" sz="3200" i="1" dirty="0"/>
              <a:t> with investigation results consistent with poor prognostication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A70D2B-3465-874E-869C-CFF0B035E7C2}"/>
              </a:ext>
            </a:extLst>
          </p:cNvPr>
          <p:cNvSpPr txBox="1"/>
          <p:nvPr/>
        </p:nvSpPr>
        <p:spPr>
          <a:xfrm>
            <a:off x="17696677" y="5306336"/>
            <a:ext cx="16046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0185" indent="-410185" algn="just">
              <a:buFont typeface="Symbol" pitchFamily="2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QIP to a</a:t>
            </a:r>
            <a:r>
              <a:rPr lang="en-IN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nalyse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whether implementing these protocols in our ITU will increase overall patient flow </a:t>
            </a:r>
          </a:p>
          <a:p>
            <a:pPr marL="410185" indent="-410185" algn="just">
              <a:buFont typeface="Symbol" pitchFamily="2" charset="2"/>
              <a:buChar char=""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Prospective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collection over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&gt;15 months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06/2021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6EE12-F00B-064C-BA98-69E74E0308CB}"/>
              </a:ext>
            </a:extLst>
          </p:cNvPr>
          <p:cNvSpPr txBox="1"/>
          <p:nvPr/>
        </p:nvSpPr>
        <p:spPr>
          <a:xfrm>
            <a:off x="36413264" y="13271370"/>
            <a:ext cx="7884336" cy="64466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3589" b="1" dirty="0">
                <a:solidFill>
                  <a:srgbClr val="002060"/>
                </a:solidFill>
              </a:rPr>
              <a:t>ELEMENTS OF POOR PROGNOSTICATION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A653F-F443-8C48-B092-F85103CE5F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070" y="10791266"/>
            <a:ext cx="16609508" cy="416100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890F8363-26F3-B74B-BA35-828F624DB12A}"/>
              </a:ext>
            </a:extLst>
          </p:cNvPr>
          <p:cNvSpPr txBox="1"/>
          <p:nvPr/>
        </p:nvSpPr>
        <p:spPr>
          <a:xfrm>
            <a:off x="703259" y="24225023"/>
            <a:ext cx="16061668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Figure 2: </a:t>
            </a:r>
            <a:r>
              <a:rPr lang="en-GB" sz="3200" i="1" dirty="0"/>
              <a:t>Elements of poor prognosis as per European Resuscitation Council guidelines </a:t>
            </a:r>
            <a:r>
              <a:rPr lang="en-GB" sz="3200" b="1" i="1" baseline="30000" dirty="0"/>
              <a:t>[3]</a:t>
            </a:r>
            <a:r>
              <a:rPr lang="en-GB" sz="3200" i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991DE3-7F60-B648-B241-ABC95D65943B}"/>
              </a:ext>
            </a:extLst>
          </p:cNvPr>
          <p:cNvSpPr txBox="1"/>
          <p:nvPr/>
        </p:nvSpPr>
        <p:spPr>
          <a:xfrm>
            <a:off x="603080" y="26130994"/>
            <a:ext cx="162634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0185" indent="-410185" algn="just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Engelman, D.T.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et al.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(2019) “Guidelines for perioperative care in cardiac surgery,”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JAMA Surgery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154(8), p. 755. Available at: https://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doi.org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/10.1001/jamasurg.2019.1153. </a:t>
            </a:r>
          </a:p>
          <a:p>
            <a:pPr marL="410185" indent="-410185" algn="just">
              <a:buAutoNum type="arabicPeriod"/>
            </a:pPr>
            <a:r>
              <a:rPr lang="en-GB" dirty="0"/>
              <a:t>McCarthy, C. and Fletcher, N. (2020) “Early extubation in enhanced recovery from Cardiac Surgery,” </a:t>
            </a:r>
            <a:r>
              <a:rPr lang="en-GB" i="1" dirty="0"/>
              <a:t>Critical Care Clinics</a:t>
            </a:r>
            <a:r>
              <a:rPr lang="en-GB" dirty="0"/>
              <a:t>, 36(4), pp. 663–674. Available at: https://</a:t>
            </a:r>
            <a:r>
              <a:rPr lang="en-GB" dirty="0" err="1"/>
              <a:t>doi.org</a:t>
            </a:r>
            <a:r>
              <a:rPr lang="en-GB" dirty="0"/>
              <a:t>/10.1016/j.ccc.2020.06.005. </a:t>
            </a:r>
          </a:p>
          <a:p>
            <a:pPr marL="410185" indent="-410185" algn="just"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Resuscitation Council UK (2021) Neuroprognostication of the comatose adult patient after resuscitation from cardiac arrest, Resuscitation Guidelines. Available at: https://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www.resus.org.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/sites/default/files/2021-04/Neuroprognostication%20Algorithm%202021.pdf (Accessed: January 30, 2023). </a:t>
            </a:r>
          </a:p>
          <a:p>
            <a:pPr marL="410185" indent="-410185" algn="just"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Nolan, J.P. et al. (2021) “European Resuscitation Council and European Society of Intensive Care Medicine Guidelines 2021: Post-resuscitation care,” Intensive Care Medicine, 47(4), pp. 369–421. Available at: https://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doi.org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/10.1007/s00134-021-06368-4. </a:t>
            </a:r>
          </a:p>
          <a:p>
            <a:pPr algn="just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266BD-1C18-5C4E-9AF3-1F2051CC700C}"/>
              </a:ext>
            </a:extLst>
          </p:cNvPr>
          <p:cNvSpPr txBox="1"/>
          <p:nvPr/>
        </p:nvSpPr>
        <p:spPr>
          <a:xfrm>
            <a:off x="34908317" y="12546605"/>
            <a:ext cx="15760428" cy="423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2154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A2D866-8514-7847-BC7D-362FFE277C98}"/>
              </a:ext>
            </a:extLst>
          </p:cNvPr>
          <p:cNvSpPr txBox="1"/>
          <p:nvPr/>
        </p:nvSpPr>
        <p:spPr>
          <a:xfrm>
            <a:off x="34564099" y="11133391"/>
            <a:ext cx="16133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Prognostication: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performed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≈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 hrs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admission </a:t>
            </a:r>
          </a:p>
          <a:p>
            <a:pPr marL="1028290" marR="0" lvl="1" indent="-571500" algn="just" defTabSz="4567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patients with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neuroprognostication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WLST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group had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≥2 markers of poor prognosis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D8460690-FC3E-DB48-850D-4CA925D9F0F7}"/>
              </a:ext>
            </a:extLst>
          </p:cNvPr>
          <p:cNvSpPr/>
          <p:nvPr/>
        </p:nvSpPr>
        <p:spPr>
          <a:xfrm>
            <a:off x="624426" y="4109305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4341059D-5C3E-174E-93A8-A45A8F183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89" y="4191706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INTRODUCTION</a:t>
            </a:r>
          </a:p>
        </p:txBody>
      </p:sp>
      <p:sp>
        <p:nvSpPr>
          <p:cNvPr id="61" name="TextBox 12">
            <a:extLst>
              <a:ext uri="{FF2B5EF4-FFF2-40B4-BE49-F238E27FC236}">
                <a16:creationId xmlns:a16="http://schemas.microsoft.com/office/drawing/2014/main" id="{468A4036-C09E-5640-8703-E43760DBD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89" y="25168123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REFERENCES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70A728D-F00B-7946-ACA5-9B6E7069F33D}"/>
              </a:ext>
            </a:extLst>
          </p:cNvPr>
          <p:cNvSpPr/>
          <p:nvPr/>
        </p:nvSpPr>
        <p:spPr>
          <a:xfrm>
            <a:off x="17458767" y="4102223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66" name="TextBox 12">
            <a:extLst>
              <a:ext uri="{FF2B5EF4-FFF2-40B4-BE49-F238E27FC236}">
                <a16:creationId xmlns:a16="http://schemas.microsoft.com/office/drawing/2014/main" id="{95994014-874B-2643-ADA3-FEBFC8FD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7430" y="4184624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METHODS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D1E95A4-60E5-CE4B-A23A-D0204EA47F3C}"/>
              </a:ext>
            </a:extLst>
          </p:cNvPr>
          <p:cNvSpPr/>
          <p:nvPr/>
        </p:nvSpPr>
        <p:spPr>
          <a:xfrm>
            <a:off x="17555472" y="19192323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E69663BF-3E28-9746-81C2-755E1DBCD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4135" y="19274724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RESULTS: SURGICAL ERAS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3E257DF9-B396-E842-B5C5-D1968F6547E0}"/>
              </a:ext>
            </a:extLst>
          </p:cNvPr>
          <p:cNvSpPr/>
          <p:nvPr/>
        </p:nvSpPr>
        <p:spPr>
          <a:xfrm>
            <a:off x="34422630" y="4102223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75" name="TextBox 12">
            <a:extLst>
              <a:ext uri="{FF2B5EF4-FFF2-40B4-BE49-F238E27FC236}">
                <a16:creationId xmlns:a16="http://schemas.microsoft.com/office/drawing/2014/main" id="{EEE7B7EA-16D4-484D-8798-B522268EE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293" y="4184624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RESULTS: CARDIOLOGY OHCA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9EC9AC7D-BF3E-DD4E-A172-1E866C64A82F}"/>
              </a:ext>
            </a:extLst>
          </p:cNvPr>
          <p:cNvSpPr/>
          <p:nvPr/>
        </p:nvSpPr>
        <p:spPr>
          <a:xfrm>
            <a:off x="34495662" y="22080967"/>
            <a:ext cx="16242101" cy="1086255"/>
          </a:xfrm>
          <a:prstGeom prst="roundRect">
            <a:avLst/>
          </a:prstGeom>
          <a:solidFill>
            <a:schemeClr val="bg1">
              <a:lumMod val="65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2"/>
          </a:p>
        </p:txBody>
      </p:sp>
      <p:sp>
        <p:nvSpPr>
          <p:cNvPr id="78" name="TextBox 12">
            <a:extLst>
              <a:ext uri="{FF2B5EF4-FFF2-40B4-BE49-F238E27FC236}">
                <a16:creationId xmlns:a16="http://schemas.microsoft.com/office/drawing/2014/main" id="{A60A9BE5-8A2B-7A42-8E65-FC67D8E6A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325" y="22163368"/>
            <a:ext cx="16267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5400" b="1" dirty="0">
                <a:solidFill>
                  <a:srgbClr val="002060"/>
                </a:solidFill>
                <a:latin typeface="+mn-l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68668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0"/>
    </mc:Choice>
    <mc:Fallback xmlns="">
      <p:transition spd="slow" advTm="105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455D4903-DC13-4DBE-BDBA-984416E6CDD1}"/>
</file>

<file path=customXml/itemProps2.xml><?xml version="1.0" encoding="utf-8"?>
<ds:datastoreItem xmlns:ds="http://schemas.openxmlformats.org/officeDocument/2006/customXml" ds:itemID="{8D6A712B-5228-4CE1-B99C-42D25070A027}"/>
</file>

<file path=customXml/itemProps3.xml><?xml version="1.0" encoding="utf-8"?>
<ds:datastoreItem xmlns:ds="http://schemas.openxmlformats.org/officeDocument/2006/customXml" ds:itemID="{DE1E054A-DDF1-4FBE-A432-FBD28EF4CD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2438</TotalTime>
  <Words>740</Words>
  <Application>Microsoft Macintosh PowerPoint</Application>
  <PresentationFormat>Custom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Symbol</vt:lpstr>
      <vt:lpstr>Times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The Page Doctor</dc:creator>
  <cp:keywords/>
  <dc:description/>
  <cp:lastModifiedBy>Yonis, Hannah (Student)</cp:lastModifiedBy>
  <cp:revision>24</cp:revision>
  <cp:lastPrinted>2023-04-29T20:46:41Z</cp:lastPrinted>
  <dcterms:created xsi:type="dcterms:W3CDTF">2023-01-27T09:11:28Z</dcterms:created>
  <dcterms:modified xsi:type="dcterms:W3CDTF">2023-05-02T10:24:07Z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